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337" r:id="rId3"/>
    <p:sldId id="322" r:id="rId4"/>
    <p:sldId id="295" r:id="rId5"/>
    <p:sldId id="338" r:id="rId6"/>
    <p:sldId id="339" r:id="rId7"/>
    <p:sldId id="340" r:id="rId8"/>
    <p:sldId id="335" r:id="rId9"/>
    <p:sldId id="293" r:id="rId10"/>
    <p:sldId id="342" r:id="rId11"/>
    <p:sldId id="343" r:id="rId12"/>
    <p:sldId id="344" r:id="rId13"/>
    <p:sldId id="345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us Welzel" initials="JW" lastIdx="1" clrIdx="0">
    <p:extLst>
      <p:ext uri="{19B8F6BF-5375-455C-9EA6-DF929625EA0E}">
        <p15:presenceInfo xmlns:p15="http://schemas.microsoft.com/office/powerpoint/2012/main" userId="41d0fa2d2f24d2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C7B"/>
    <a:srgbClr val="7F7F7F"/>
    <a:srgbClr val="0070C0"/>
    <a:srgbClr val="00B050"/>
    <a:srgbClr val="455C81"/>
    <a:srgbClr val="AC6C82"/>
    <a:srgbClr val="36CFED"/>
    <a:srgbClr val="FFFFFF"/>
    <a:srgbClr val="4BAEFF"/>
    <a:srgbClr val="003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4" autoAdjust="0"/>
    <p:restoredTop sz="77261" autoAdjust="0"/>
  </p:normalViewPr>
  <p:slideViewPr>
    <p:cSldViewPr snapToGrid="0">
      <p:cViewPr varScale="1">
        <p:scale>
          <a:sx n="114" d="100"/>
          <a:sy n="114" d="100"/>
        </p:scale>
        <p:origin x="60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E674B-EABE-4B0B-9DD2-C57562C8675A}" type="datetimeFigureOut">
              <a:rPr lang="en-GB" smtClean="0"/>
              <a:t>14/05/2021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9C9D4-7164-4F83-AB02-13E79841D3B6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3163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130F29-212B-4E47-8A3D-FACF50BE8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325A"/>
                </a:solidFill>
                <a:latin typeface="Lovelo Black" panose="02000000000000000000" pitchFamily="50" charset="0"/>
              </a:defRPr>
            </a:lvl1pPr>
          </a:lstStyle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DEB3482-862E-4F06-B4CA-D2587B9E9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325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GB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C898FC9-0696-4423-BE99-E74DC4B50006}"/>
              </a:ext>
            </a:extLst>
          </p:cNvPr>
          <p:cNvSpPr/>
          <p:nvPr userDrawn="1"/>
        </p:nvSpPr>
        <p:spPr>
          <a:xfrm>
            <a:off x="0" y="0"/>
            <a:ext cx="12192000" cy="1037968"/>
          </a:xfrm>
          <a:prstGeom prst="rect">
            <a:avLst/>
          </a:prstGeom>
          <a:solidFill>
            <a:srgbClr val="003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A24C5B0-075E-4F6B-8D9B-8AA9831C49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87" y="5968564"/>
            <a:ext cx="29718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C626EA6-8094-4227-B5E8-9526423DDA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421" y="131300"/>
            <a:ext cx="2318253" cy="77536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070B72B-E0E8-4BB3-84F8-D49F43F041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87" y="146486"/>
            <a:ext cx="1998862" cy="6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59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BF64299-9962-4D23-A951-7090B46EC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82416F-8754-46CB-9A1D-C4D9D2DD7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73938C-4DF7-4374-AC8A-F2AE7923F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842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5AC890-51AD-49BF-8BF2-CF274FB24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DCDA0E-537C-44C0-991D-7DB159D22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2EFED58-7BAF-4633-ADE9-23391610B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CE2545B-0444-43ED-AF44-1683BF84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571607-AD5A-41E8-BAB9-FB6B970AB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666D1A-87E4-41B3-AD9B-C7CA19B5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162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9C07F-CD6B-427A-8E2E-D5DBA9866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D0A58D2-191E-4707-BAB2-759698719E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69A87D-06F8-471A-9468-E80351377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C486EFE-73DD-4E98-83CD-63ADF71BD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0D9500-50E1-4689-AB18-5376A7A11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6DEDBE-52F9-4DF1-A4A9-6A165FC8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8455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85DEC-BF4F-4A83-8FF2-231BE06F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142248-0C09-4FDA-BAC5-83DD85597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884C82-679A-4B28-89AF-152AD3A03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ED89B3-4EA3-44FB-8DFF-2F6C8B900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4DD97E-C030-40C5-BA58-15D71467B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3193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6523CD4-5899-4B7A-8F7D-746F351B7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D6B54C7-374B-41FD-A52E-1C03567DA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4A04BC-2447-4690-B0C8-AE99120AC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59DE5B-3E89-47A0-BB97-8EE16D2F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C1EA71-C1F3-4CC2-BC45-11CBD1B0E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2458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el und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5338" y="164231"/>
            <a:ext cx="8366234" cy="776883"/>
          </a:xfrm>
          <a:ln>
            <a:noFill/>
          </a:ln>
        </p:spPr>
        <p:txBody>
          <a:bodyPr>
            <a:noAutofit/>
          </a:bodyPr>
          <a:lstStyle>
            <a:lvl1pPr>
              <a:defRPr sz="3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8179"/>
            <a:ext cx="10515600" cy="4978784"/>
          </a:xfrm>
        </p:spPr>
        <p:txBody>
          <a:bodyPr/>
          <a:lstStyle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9759869" y="6375522"/>
            <a:ext cx="2283069" cy="482478"/>
          </a:xfrm>
        </p:spPr>
        <p:txBody>
          <a:bodyPr>
            <a:normAutofit/>
          </a:bodyPr>
          <a:lstStyle>
            <a:lvl1pPr marL="0" indent="0" algn="r">
              <a:buNone/>
              <a:defRPr sz="1600" i="1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Autor, 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73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905803B-10B5-473D-93F1-D30C55BCA138}"/>
              </a:ext>
            </a:extLst>
          </p:cNvPr>
          <p:cNvSpPr/>
          <p:nvPr userDrawn="1"/>
        </p:nvSpPr>
        <p:spPr>
          <a:xfrm>
            <a:off x="0" y="0"/>
            <a:ext cx="12192000" cy="1037968"/>
          </a:xfrm>
          <a:prstGeom prst="rect">
            <a:avLst/>
          </a:prstGeom>
          <a:solidFill>
            <a:srgbClr val="003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386CF-A4FC-4696-BEB9-095A2373C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197" y="124603"/>
            <a:ext cx="4532198" cy="901442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  <a:latin typeface="Lovelo Black" panose="02000000000000000000" pitchFamily="50" charset="0"/>
              </a:defRPr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4572BD-0145-4E34-98A3-29EE6CAF6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971"/>
            <a:ext cx="10515600" cy="4746992"/>
          </a:xfrm>
        </p:spPr>
        <p:txBody>
          <a:bodyPr>
            <a:normAutofit/>
          </a:bodyPr>
          <a:lstStyle>
            <a:lvl1pPr>
              <a:defRPr sz="3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  <a:lvl2pPr>
              <a:defRPr sz="3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2pPr>
            <a:lvl3pPr>
              <a:defRPr sz="2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3pPr>
            <a:lvl4pPr>
              <a:def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4pPr>
            <a:lvl5pPr>
              <a:def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B93AFDCE-B46D-4F41-84E6-051F9DC08A8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64276" y="6468703"/>
            <a:ext cx="6063448" cy="38929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  <a:lvl2pPr marL="457200" indent="0">
              <a:buNone/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GB" dirty="0"/>
              <a:t>Autor, JN, 000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3C768198-758A-48A7-B654-462241DCF31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142760" y="131300"/>
            <a:ext cx="3397558" cy="901442"/>
          </a:xfrm>
        </p:spPr>
        <p:txBody>
          <a:bodyPr anchor="ctr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Lora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GB" dirty="0"/>
              <a:t> | idea</a:t>
            </a:r>
          </a:p>
        </p:txBody>
      </p:sp>
    </p:spTree>
    <p:extLst>
      <p:ext uri="{BB962C8B-B14F-4D97-AF65-F5344CB8AC3E}">
        <p14:creationId xmlns:p14="http://schemas.microsoft.com/office/powerpoint/2010/main" val="164699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905803B-10B5-473D-93F1-D30C55BCA138}"/>
              </a:ext>
            </a:extLst>
          </p:cNvPr>
          <p:cNvSpPr/>
          <p:nvPr userDrawn="1"/>
        </p:nvSpPr>
        <p:spPr>
          <a:xfrm>
            <a:off x="0" y="0"/>
            <a:ext cx="12192000" cy="1037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386CF-A4FC-4696-BEB9-095A2373C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197" y="124603"/>
            <a:ext cx="4532198" cy="901442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  <a:latin typeface="Lovelo Black" panose="02000000000000000000" pitchFamily="50" charset="0"/>
              </a:defRPr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4572BD-0145-4E34-98A3-29EE6CAF6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971"/>
            <a:ext cx="10515600" cy="4746992"/>
          </a:xfrm>
        </p:spPr>
        <p:txBody>
          <a:bodyPr>
            <a:normAutofit/>
          </a:bodyPr>
          <a:lstStyle>
            <a:lvl1pPr>
              <a:defRPr sz="3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6B2295-7366-4096-8A54-62265DED4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8676" y="5811838"/>
            <a:ext cx="8382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B83948FF-1141-44E2-B6DA-54CB4D7D54B3}" type="slidenum">
              <a:rPr lang="en-GB" smtClean="0"/>
              <a:pPr/>
              <a:t>‹Nr.›</a:t>
            </a:fld>
            <a:endParaRPr lang="en-GB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71ADACCC-A7C9-41D7-AFA1-3E0B597F4B01}"/>
              </a:ext>
            </a:extLst>
          </p:cNvPr>
          <p:cNvCxnSpPr/>
          <p:nvPr userDrawn="1"/>
        </p:nvCxnSpPr>
        <p:spPr>
          <a:xfrm>
            <a:off x="0" y="6176963"/>
            <a:ext cx="65952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B93AFDCE-B46D-4F41-84E6-051F9DC08A8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64276" y="6468703"/>
            <a:ext cx="6063448" cy="38929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GB" dirty="0"/>
              <a:t>Autor, JN, 000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3C768198-758A-48A7-B654-462241DCF31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142760" y="131300"/>
            <a:ext cx="3397558" cy="901442"/>
          </a:xfrm>
        </p:spPr>
        <p:txBody>
          <a:bodyPr anchor="ctr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Lora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GB" dirty="0"/>
              <a:t> | idea</a:t>
            </a:r>
          </a:p>
        </p:txBody>
      </p:sp>
    </p:spTree>
    <p:extLst>
      <p:ext uri="{BB962C8B-B14F-4D97-AF65-F5344CB8AC3E}">
        <p14:creationId xmlns:p14="http://schemas.microsoft.com/office/powerpoint/2010/main" val="4052503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905803B-10B5-473D-93F1-D30C55BCA138}"/>
              </a:ext>
            </a:extLst>
          </p:cNvPr>
          <p:cNvSpPr/>
          <p:nvPr userDrawn="1"/>
        </p:nvSpPr>
        <p:spPr>
          <a:xfrm>
            <a:off x="0" y="0"/>
            <a:ext cx="12192000" cy="1037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386CF-A4FC-4696-BEB9-095A2373C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197" y="124603"/>
            <a:ext cx="4532198" cy="901442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  <a:latin typeface="Lovelo Black" panose="02000000000000000000" pitchFamily="50" charset="0"/>
              </a:defRPr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4572BD-0145-4E34-98A3-29EE6CAF6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971"/>
            <a:ext cx="10515600" cy="4746992"/>
          </a:xfrm>
        </p:spPr>
        <p:txBody>
          <a:bodyPr>
            <a:normAutofit/>
          </a:bodyPr>
          <a:lstStyle>
            <a:lvl1pPr>
              <a:defRPr sz="3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6B2295-7366-4096-8A54-62265DED4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8676" y="5811838"/>
            <a:ext cx="8382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B83948FF-1141-44E2-B6DA-54CB4D7D54B3}" type="slidenum">
              <a:rPr lang="en-GB" smtClean="0"/>
              <a:pPr/>
              <a:t>‹Nr.›</a:t>
            </a:fld>
            <a:endParaRPr lang="en-GB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71ADACCC-A7C9-41D7-AFA1-3E0B597F4B01}"/>
              </a:ext>
            </a:extLst>
          </p:cNvPr>
          <p:cNvCxnSpPr/>
          <p:nvPr userDrawn="1"/>
        </p:nvCxnSpPr>
        <p:spPr>
          <a:xfrm>
            <a:off x="0" y="6176963"/>
            <a:ext cx="659524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B93AFDCE-B46D-4F41-84E6-051F9DC08A8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64276" y="6468703"/>
            <a:ext cx="6063448" cy="38929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GB" dirty="0"/>
              <a:t>Autor, JN, 000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3C768198-758A-48A7-B654-462241DCF31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142760" y="131300"/>
            <a:ext cx="3397558" cy="901442"/>
          </a:xfrm>
        </p:spPr>
        <p:txBody>
          <a:bodyPr anchor="ctr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Lora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GB" dirty="0"/>
              <a:t> | idea</a:t>
            </a:r>
          </a:p>
        </p:txBody>
      </p:sp>
    </p:spTree>
    <p:extLst>
      <p:ext uri="{BB962C8B-B14F-4D97-AF65-F5344CB8AC3E}">
        <p14:creationId xmlns:p14="http://schemas.microsoft.com/office/powerpoint/2010/main" val="63248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905803B-10B5-473D-93F1-D30C55BCA138}"/>
              </a:ext>
            </a:extLst>
          </p:cNvPr>
          <p:cNvSpPr/>
          <p:nvPr userDrawn="1"/>
        </p:nvSpPr>
        <p:spPr>
          <a:xfrm>
            <a:off x="0" y="0"/>
            <a:ext cx="12192000" cy="1037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386CF-A4FC-4696-BEB9-095A2373C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197" y="124603"/>
            <a:ext cx="4532198" cy="901442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  <a:latin typeface="Lovelo Black" panose="02000000000000000000" pitchFamily="50" charset="0"/>
              </a:defRPr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4572BD-0145-4E34-98A3-29EE6CAF6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971"/>
            <a:ext cx="10515600" cy="4746992"/>
          </a:xfrm>
        </p:spPr>
        <p:txBody>
          <a:bodyPr>
            <a:normAutofit/>
          </a:bodyPr>
          <a:lstStyle>
            <a:lvl1pPr>
              <a:defRPr sz="3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6B2295-7366-4096-8A54-62265DED4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8676" y="5811838"/>
            <a:ext cx="8382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B83948FF-1141-44E2-B6DA-54CB4D7D54B3}" type="slidenum">
              <a:rPr lang="en-GB" smtClean="0"/>
              <a:pPr/>
              <a:t>‹Nr.›</a:t>
            </a:fld>
            <a:endParaRPr lang="en-GB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71ADACCC-A7C9-41D7-AFA1-3E0B597F4B01}"/>
              </a:ext>
            </a:extLst>
          </p:cNvPr>
          <p:cNvCxnSpPr/>
          <p:nvPr userDrawn="1"/>
        </p:nvCxnSpPr>
        <p:spPr>
          <a:xfrm>
            <a:off x="0" y="6176963"/>
            <a:ext cx="659524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B93AFDCE-B46D-4F41-84E6-051F9DC08A8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64276" y="6468703"/>
            <a:ext cx="6063448" cy="38929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GB" dirty="0"/>
              <a:t>Autor, JN, 000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3C768198-758A-48A7-B654-462241DCF31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142760" y="131300"/>
            <a:ext cx="3397558" cy="901442"/>
          </a:xfrm>
        </p:spPr>
        <p:txBody>
          <a:bodyPr anchor="ctr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Lora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GB" dirty="0"/>
              <a:t> | idea</a:t>
            </a:r>
          </a:p>
        </p:txBody>
      </p:sp>
    </p:spTree>
    <p:extLst>
      <p:ext uri="{BB962C8B-B14F-4D97-AF65-F5344CB8AC3E}">
        <p14:creationId xmlns:p14="http://schemas.microsoft.com/office/powerpoint/2010/main" val="3552977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FB7A29-5808-4A32-AA02-009DDD459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51D11B-E1ED-4C7D-B367-8C271F922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D5ACCD-CEB0-4622-91C1-7C471B5D4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FBF5AA-7CF9-42CB-9152-78804CEB7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1EDC17-9273-4D35-8C3C-2FE4EDBA3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9913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CDBDF3-20A2-4267-AAB6-302DA926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E896E-2165-425C-9257-57BD240C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E08837-75CF-4C2F-91EB-3F8F050B6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356377-DD97-412F-9D95-D7C3AE93D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9482A7-8F8A-4D3F-B01B-1F09EF4E8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5163D8-DA2D-4170-97D5-C62A71C91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773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8806C6-A661-43FA-A240-9C3F61C0B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33BFDE-2E5B-4D1C-A7D6-11328895C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22D95A1-C1D0-4E26-B988-5380EAC41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C72E24-E738-4873-ADBD-6CBC28BF3C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8BACEFA-4B9E-4B2B-A2A0-B8074146F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543E117-F07D-4EDE-9D7E-AB34461F7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385760A-AF36-4BE3-986A-D389DB820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FB79710-2AEA-4DE6-AB99-16A82D41E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4505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D4CA1-4CF8-4C91-96F5-78CC859B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3D7CED-FB33-49E7-BC5F-8BE2F3E69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89FF8E-9962-4870-BC96-9A568422F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461130-232F-49AC-96D9-73AD06300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1224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91ABB3F-8FFF-46F4-BDB1-D321D0F8D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1EEE29-7400-43DA-9C1C-C1EDE4C34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F4566E-C450-4947-8B6A-0FAA52FDAE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1F4A58-0E9D-46ED-BC23-C25DAF0D3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D98F66-B138-495F-9A7B-7011E3CCC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160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1" r:id="rId3"/>
    <p:sldLayoutId id="2147483682" r:id="rId4"/>
    <p:sldLayoutId id="2147483683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80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100797-4638-4FA2-83CD-53C6F6223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069" y="1504949"/>
            <a:ext cx="10515600" cy="2005013"/>
          </a:xfrm>
        </p:spPr>
        <p:txBody>
          <a:bodyPr>
            <a:noAutofit/>
          </a:bodyPr>
          <a:lstStyle/>
          <a:p>
            <a:pPr algn="l"/>
            <a:r>
              <a:rPr lang="en-US" sz="4800" dirty="0"/>
              <a:t>Intention tremor</a:t>
            </a:r>
            <a:br>
              <a:rPr lang="en-US" sz="4800" dirty="0"/>
            </a:br>
            <a:r>
              <a:rPr lang="en-US" sz="2800" dirty="0">
                <a:latin typeface="Lora" panose="02000503000000020004" pitchFamily="2" charset="0"/>
              </a:rPr>
              <a:t>| preliminary results</a:t>
            </a:r>
            <a:endParaRPr lang="en-GB" sz="4800" dirty="0">
              <a:latin typeface="Lora" panose="02000503000000020004" pitchFamily="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FFEB67-3889-447D-81FC-5E6D83431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5069" y="3886559"/>
            <a:ext cx="9144000" cy="1903412"/>
          </a:xfrm>
        </p:spPr>
        <p:txBody>
          <a:bodyPr anchor="ctr">
            <a:normAutofit/>
          </a:bodyPr>
          <a:lstStyle/>
          <a:p>
            <a:pPr algn="l"/>
            <a:r>
              <a:rPr lang="en-GB" sz="1800" dirty="0"/>
              <a:t>Julius Welzel</a:t>
            </a:r>
          </a:p>
          <a:p>
            <a:pPr algn="l"/>
            <a:r>
              <a:rPr lang="en-GB" sz="1800" i="1" dirty="0"/>
              <a:t>Kiel, 30. </a:t>
            </a:r>
            <a:r>
              <a:rPr lang="en-GB" sz="1800" i="1" dirty="0" err="1"/>
              <a:t>Oktober</a:t>
            </a:r>
            <a:r>
              <a:rPr lang="en-GB" sz="1800" i="1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590684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100797-4638-4FA2-83CD-53C6F6223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069" y="1504949"/>
            <a:ext cx="10515600" cy="2005013"/>
          </a:xfrm>
        </p:spPr>
        <p:txBody>
          <a:bodyPr>
            <a:noAutofit/>
          </a:bodyPr>
          <a:lstStyle/>
          <a:p>
            <a:pPr algn="l"/>
            <a:r>
              <a:rPr lang="en-US" sz="4800" dirty="0"/>
              <a:t>Intention tremor</a:t>
            </a:r>
            <a:br>
              <a:rPr lang="en-US" sz="4800" dirty="0"/>
            </a:br>
            <a:r>
              <a:rPr lang="en-US" sz="2800" dirty="0">
                <a:latin typeface="Lora" panose="02000503000000020004" pitchFamily="2" charset="0"/>
              </a:rPr>
              <a:t>| preliminary results</a:t>
            </a:r>
            <a:endParaRPr lang="en-GB" sz="4800" dirty="0">
              <a:latin typeface="Lora" panose="02000503000000020004" pitchFamily="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FFEB67-3889-447D-81FC-5E6D83431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5069" y="3886559"/>
            <a:ext cx="9144000" cy="1903412"/>
          </a:xfrm>
        </p:spPr>
        <p:txBody>
          <a:bodyPr anchor="ctr">
            <a:normAutofit/>
          </a:bodyPr>
          <a:lstStyle/>
          <a:p>
            <a:pPr algn="l"/>
            <a:r>
              <a:rPr lang="en-GB" sz="1800" dirty="0"/>
              <a:t>Julius Welzel</a:t>
            </a:r>
          </a:p>
          <a:p>
            <a:pPr algn="l"/>
            <a:r>
              <a:rPr lang="en-GB" sz="1800" i="1" dirty="0"/>
              <a:t>Kiel, 14. May 2021</a:t>
            </a:r>
          </a:p>
        </p:txBody>
      </p:sp>
    </p:spTree>
    <p:extLst>
      <p:ext uri="{BB962C8B-B14F-4D97-AF65-F5344CB8AC3E}">
        <p14:creationId xmlns:p14="http://schemas.microsoft.com/office/powerpoint/2010/main" val="3637729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1F3E0-0DAD-4497-8DBA-06D26D77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design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BD7691-8782-4767-AEC1-7F6F4A67077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1BB099B-55F8-4EF0-84C5-D6DA26438B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4361C32-BD3A-4B30-9C0E-51B9E84C0171}"/>
              </a:ext>
            </a:extLst>
          </p:cNvPr>
          <p:cNvSpPr/>
          <p:nvPr/>
        </p:nvSpPr>
        <p:spPr>
          <a:xfrm>
            <a:off x="946558" y="3000753"/>
            <a:ext cx="1197331" cy="606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Training</a:t>
            </a:r>
          </a:p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Loud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C910DAE-B50A-4B82-8185-4F1CCD95067A}"/>
              </a:ext>
            </a:extLst>
          </p:cNvPr>
          <p:cNvSpPr/>
          <p:nvPr/>
        </p:nvSpPr>
        <p:spPr>
          <a:xfrm>
            <a:off x="946558" y="3766656"/>
            <a:ext cx="1197331" cy="121640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15 trials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 av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BBF220C-699F-4E6D-A6B6-B2B454710C7C}"/>
              </a:ext>
            </a:extLst>
          </p:cNvPr>
          <p:cNvSpPr/>
          <p:nvPr/>
        </p:nvSpPr>
        <p:spPr>
          <a:xfrm>
            <a:off x="2664081" y="3000753"/>
            <a:ext cx="1197331" cy="606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Active</a:t>
            </a:r>
          </a:p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Loud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5ECA6D1-CE9F-4ABC-BA66-A2EDFA0B008B}"/>
              </a:ext>
            </a:extLst>
          </p:cNvPr>
          <p:cNvSpPr/>
          <p:nvPr/>
        </p:nvSpPr>
        <p:spPr>
          <a:xfrm>
            <a:off x="2664081" y="3766656"/>
            <a:ext cx="1197331" cy="121640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455C7B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39 trials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326113E-B00D-442A-BEA5-234E64F43D6C}"/>
              </a:ext>
            </a:extLst>
          </p:cNvPr>
          <p:cNvSpPr/>
          <p:nvPr/>
        </p:nvSpPr>
        <p:spPr>
          <a:xfrm>
            <a:off x="3924724" y="3000753"/>
            <a:ext cx="1197331" cy="606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Active</a:t>
            </a:r>
          </a:p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Loud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B841FD0-2B2E-44FF-88B5-E9B277CFFE79}"/>
              </a:ext>
            </a:extLst>
          </p:cNvPr>
          <p:cNvSpPr/>
          <p:nvPr/>
        </p:nvSpPr>
        <p:spPr>
          <a:xfrm>
            <a:off x="3924724" y="3766656"/>
            <a:ext cx="1197331" cy="121640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455C7B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39 trials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8794C05-0F9B-42A1-8ED1-4F455DE2D4B4}"/>
              </a:ext>
            </a:extLst>
          </p:cNvPr>
          <p:cNvSpPr/>
          <p:nvPr/>
        </p:nvSpPr>
        <p:spPr>
          <a:xfrm>
            <a:off x="5642247" y="3000753"/>
            <a:ext cx="1197331" cy="6065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Passive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0984CFF-BEB5-4BF5-8127-3322F00E7F65}"/>
              </a:ext>
            </a:extLst>
          </p:cNvPr>
          <p:cNvSpPr/>
          <p:nvPr/>
        </p:nvSpPr>
        <p:spPr>
          <a:xfrm>
            <a:off x="5642247" y="3766656"/>
            <a:ext cx="1197331" cy="121640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455C7B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39 trials replay block 1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A842833-8FC3-46E7-9D9A-6E7DBF40F192}"/>
              </a:ext>
            </a:extLst>
          </p:cNvPr>
          <p:cNvSpPr/>
          <p:nvPr/>
        </p:nvSpPr>
        <p:spPr>
          <a:xfrm>
            <a:off x="9077293" y="3000751"/>
            <a:ext cx="1197331" cy="6065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Active</a:t>
            </a:r>
          </a:p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Fly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3365673-08F7-450A-808F-C71AE75C0F07}"/>
              </a:ext>
            </a:extLst>
          </p:cNvPr>
          <p:cNvSpPr/>
          <p:nvPr/>
        </p:nvSpPr>
        <p:spPr>
          <a:xfrm>
            <a:off x="9077293" y="3766654"/>
            <a:ext cx="1197331" cy="121640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455C7B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39 trials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9A33CD2-637D-42D8-A8D7-5869A3A132AE}"/>
              </a:ext>
            </a:extLst>
          </p:cNvPr>
          <p:cNvSpPr/>
          <p:nvPr/>
        </p:nvSpPr>
        <p:spPr>
          <a:xfrm>
            <a:off x="10337936" y="3000751"/>
            <a:ext cx="1197331" cy="6065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Active</a:t>
            </a:r>
          </a:p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Fly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5FA8E38-D490-46E0-90C9-09018AE4E665}"/>
              </a:ext>
            </a:extLst>
          </p:cNvPr>
          <p:cNvSpPr/>
          <p:nvPr/>
        </p:nvSpPr>
        <p:spPr>
          <a:xfrm>
            <a:off x="10337936" y="3766654"/>
            <a:ext cx="1197331" cy="121640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455C7B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39 trials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9556B14-39C2-4427-A16C-2655A9DEA1BB}"/>
              </a:ext>
            </a:extLst>
          </p:cNvPr>
          <p:cNvSpPr/>
          <p:nvPr/>
        </p:nvSpPr>
        <p:spPr>
          <a:xfrm>
            <a:off x="7359770" y="3000751"/>
            <a:ext cx="1197331" cy="606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Training</a:t>
            </a:r>
          </a:p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Fly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52302D4-EA21-4B27-866E-01B1855C8250}"/>
              </a:ext>
            </a:extLst>
          </p:cNvPr>
          <p:cNvSpPr/>
          <p:nvPr/>
        </p:nvSpPr>
        <p:spPr>
          <a:xfrm>
            <a:off x="7359770" y="3766654"/>
            <a:ext cx="1197331" cy="121640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 trials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 av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6689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4F596-E6A5-4A33-8C69-8C400168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design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10D5AE-8E01-40E4-8247-757A1A45F5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-178676" y="5811838"/>
            <a:ext cx="838200" cy="365125"/>
          </a:xfrm>
        </p:spPr>
        <p:txBody>
          <a:bodyPr/>
          <a:lstStyle/>
          <a:p>
            <a:fld id="{B83948FF-1141-44E2-B6DA-54CB4D7D54B3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7AA53D8-5E7E-46EE-99C8-7A3C3480DB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76F5DBE-6CE2-48C8-93E8-73304FEE43A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9A5E209-ACB5-4638-9EB4-5A688BF43AA5}"/>
              </a:ext>
            </a:extLst>
          </p:cNvPr>
          <p:cNvSpPr/>
          <p:nvPr/>
        </p:nvSpPr>
        <p:spPr>
          <a:xfrm>
            <a:off x="1230888" y="3505907"/>
            <a:ext cx="3666776" cy="2671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Visual </a:t>
            </a:r>
            <a:r>
              <a:rPr lang="de-DE" sz="2800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only</a:t>
            </a:r>
            <a:endParaRPr lang="en-US" sz="28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EA208A-0EC7-4F51-90A6-30EBA0D2D89A}"/>
              </a:ext>
            </a:extLst>
          </p:cNvPr>
          <p:cNvSpPr/>
          <p:nvPr/>
        </p:nvSpPr>
        <p:spPr>
          <a:xfrm>
            <a:off x="3422604" y="2790537"/>
            <a:ext cx="3666776" cy="2671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A4905BD-95F9-4359-9839-ED78459FBCFA}"/>
              </a:ext>
            </a:extLst>
          </p:cNvPr>
          <p:cNvSpPr/>
          <p:nvPr/>
        </p:nvSpPr>
        <p:spPr>
          <a:xfrm>
            <a:off x="5614320" y="2075168"/>
            <a:ext cx="3666776" cy="2671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+</a:t>
            </a:r>
            <a:endParaRPr lang="en-US" sz="28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A1B41D4-AC35-4585-92FB-0C8904F8F4ED}"/>
              </a:ext>
            </a:extLst>
          </p:cNvPr>
          <p:cNvGrpSpPr/>
          <p:nvPr/>
        </p:nvGrpSpPr>
        <p:grpSpPr>
          <a:xfrm>
            <a:off x="7806036" y="1359799"/>
            <a:ext cx="3666776" cy="2671056"/>
            <a:chOff x="7806036" y="1359799"/>
            <a:chExt cx="3666776" cy="2671056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EE97010B-CCD9-46C5-BE5A-416CE00C1A97}"/>
                </a:ext>
              </a:extLst>
            </p:cNvPr>
            <p:cNvSpPr/>
            <p:nvPr/>
          </p:nvSpPr>
          <p:spPr>
            <a:xfrm>
              <a:off x="7806036" y="1359799"/>
              <a:ext cx="3666776" cy="26710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8AEB397-D3B6-4655-B881-51EA53606BAE}"/>
                </a:ext>
              </a:extLst>
            </p:cNvPr>
            <p:cNvSpPr/>
            <p:nvPr/>
          </p:nvSpPr>
          <p:spPr>
            <a:xfrm>
              <a:off x="9589758" y="1939710"/>
              <a:ext cx="141536" cy="1389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9B1823B-E7EE-4684-9F92-079DDB4E7269}"/>
                </a:ext>
              </a:extLst>
            </p:cNvPr>
            <p:cNvSpPr/>
            <p:nvPr/>
          </p:nvSpPr>
          <p:spPr>
            <a:xfrm>
              <a:off x="8200989" y="1939710"/>
              <a:ext cx="141536" cy="13899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A367ABC-3175-45C8-BE68-D81790D48152}"/>
              </a:ext>
            </a:extLst>
          </p:cNvPr>
          <p:cNvCxnSpPr/>
          <p:nvPr/>
        </p:nvCxnSpPr>
        <p:spPr>
          <a:xfrm flipV="1">
            <a:off x="4862746" y="4307267"/>
            <a:ext cx="6676372" cy="216143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4B8C1796-B9B7-4118-A7C2-E43D18D4D595}"/>
              </a:ext>
            </a:extLst>
          </p:cNvPr>
          <p:cNvSpPr/>
          <p:nvPr/>
        </p:nvSpPr>
        <p:spPr>
          <a:xfrm>
            <a:off x="3898237" y="6161649"/>
            <a:ext cx="786290" cy="51074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 sec</a:t>
            </a:r>
            <a:endParaRPr lang="en-US" sz="1600" dirty="0">
              <a:solidFill>
                <a:schemeClr val="tx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2A4CB5C-D7C9-400E-AB65-7944BB0C223A}"/>
              </a:ext>
            </a:extLst>
          </p:cNvPr>
          <p:cNvSpPr/>
          <p:nvPr/>
        </p:nvSpPr>
        <p:spPr>
          <a:xfrm>
            <a:off x="5818730" y="5441165"/>
            <a:ext cx="1065545" cy="51074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1.5 sec</a:t>
            </a:r>
            <a:endParaRPr lang="en-US" sz="1600" dirty="0">
              <a:solidFill>
                <a:schemeClr val="tx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5E3564E-DC9D-4408-856D-FBB89C3F775D}"/>
              </a:ext>
            </a:extLst>
          </p:cNvPr>
          <p:cNvSpPr/>
          <p:nvPr/>
        </p:nvSpPr>
        <p:spPr>
          <a:xfrm>
            <a:off x="7739225" y="4720681"/>
            <a:ext cx="1640378" cy="51074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1.0 – 1.5 sec</a:t>
            </a:r>
            <a:endParaRPr lang="en-US" sz="1600" dirty="0">
              <a:solidFill>
                <a:schemeClr val="tx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6771F4-70E5-4AE5-BB1C-5FAA85C9E86B}"/>
              </a:ext>
            </a:extLst>
          </p:cNvPr>
          <p:cNvSpPr/>
          <p:nvPr/>
        </p:nvSpPr>
        <p:spPr>
          <a:xfrm>
            <a:off x="10513807" y="4000197"/>
            <a:ext cx="786290" cy="51074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6 sec</a:t>
            </a:r>
            <a:endParaRPr lang="en-US" sz="1600" dirty="0">
              <a:solidFill>
                <a:schemeClr val="tx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FB95DBC-5F12-4D52-999B-EDC51A4CC811}"/>
              </a:ext>
            </a:extLst>
          </p:cNvPr>
          <p:cNvSpPr txBox="1"/>
          <p:nvPr/>
        </p:nvSpPr>
        <p:spPr>
          <a:xfrm>
            <a:off x="166954" y="1197583"/>
            <a:ext cx="40168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 Factors: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Feedback (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vo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av, 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ao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Max force (15, 20, 25%)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Scale (0.9-0.1)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60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29702-2F6C-4B61-B326-FF4972DF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F6549-FDF2-497F-87B1-C7625812B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DE23C2-25E5-4C0B-AE6F-A8D2124E6FD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138138E-3A74-4AD1-BA0D-A8E41E77417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2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1F3E0-0DAD-4497-8DBA-06D26D77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design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BD7691-8782-4767-AEC1-7F6F4A67077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1BB099B-55F8-4EF0-84C5-D6DA26438B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4361C32-BD3A-4B30-9C0E-51B9E84C0171}"/>
              </a:ext>
            </a:extLst>
          </p:cNvPr>
          <p:cNvSpPr/>
          <p:nvPr/>
        </p:nvSpPr>
        <p:spPr>
          <a:xfrm>
            <a:off x="946558" y="3000753"/>
            <a:ext cx="1197331" cy="606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Training</a:t>
            </a:r>
          </a:p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Loud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C910DAE-B50A-4B82-8185-4F1CCD95067A}"/>
              </a:ext>
            </a:extLst>
          </p:cNvPr>
          <p:cNvSpPr/>
          <p:nvPr/>
        </p:nvSpPr>
        <p:spPr>
          <a:xfrm>
            <a:off x="946558" y="3766656"/>
            <a:ext cx="1197331" cy="121640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15 trials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 av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BBF220C-699F-4E6D-A6B6-B2B454710C7C}"/>
              </a:ext>
            </a:extLst>
          </p:cNvPr>
          <p:cNvSpPr/>
          <p:nvPr/>
        </p:nvSpPr>
        <p:spPr>
          <a:xfrm>
            <a:off x="2664081" y="3000753"/>
            <a:ext cx="1197331" cy="606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Active</a:t>
            </a:r>
          </a:p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Loud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5ECA6D1-CE9F-4ABC-BA66-A2EDFA0B008B}"/>
              </a:ext>
            </a:extLst>
          </p:cNvPr>
          <p:cNvSpPr/>
          <p:nvPr/>
        </p:nvSpPr>
        <p:spPr>
          <a:xfrm>
            <a:off x="2664081" y="3766656"/>
            <a:ext cx="1197331" cy="121640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455C7B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39 trials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326113E-B00D-442A-BEA5-234E64F43D6C}"/>
              </a:ext>
            </a:extLst>
          </p:cNvPr>
          <p:cNvSpPr/>
          <p:nvPr/>
        </p:nvSpPr>
        <p:spPr>
          <a:xfrm>
            <a:off x="3924724" y="3000753"/>
            <a:ext cx="1197331" cy="606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Active</a:t>
            </a:r>
          </a:p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Loud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B841FD0-2B2E-44FF-88B5-E9B277CFFE79}"/>
              </a:ext>
            </a:extLst>
          </p:cNvPr>
          <p:cNvSpPr/>
          <p:nvPr/>
        </p:nvSpPr>
        <p:spPr>
          <a:xfrm>
            <a:off x="3924724" y="3766656"/>
            <a:ext cx="1197331" cy="121640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455C7B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39 trials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8794C05-0F9B-42A1-8ED1-4F455DE2D4B4}"/>
              </a:ext>
            </a:extLst>
          </p:cNvPr>
          <p:cNvSpPr/>
          <p:nvPr/>
        </p:nvSpPr>
        <p:spPr>
          <a:xfrm>
            <a:off x="5642247" y="3000753"/>
            <a:ext cx="1197331" cy="6065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Passive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0984CFF-BEB5-4BF5-8127-3322F00E7F65}"/>
              </a:ext>
            </a:extLst>
          </p:cNvPr>
          <p:cNvSpPr/>
          <p:nvPr/>
        </p:nvSpPr>
        <p:spPr>
          <a:xfrm>
            <a:off x="5642247" y="3766656"/>
            <a:ext cx="1197331" cy="121640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455C7B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39 trials replay block 1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A842833-8FC3-46E7-9D9A-6E7DBF40F192}"/>
              </a:ext>
            </a:extLst>
          </p:cNvPr>
          <p:cNvSpPr/>
          <p:nvPr/>
        </p:nvSpPr>
        <p:spPr>
          <a:xfrm>
            <a:off x="9077293" y="3000751"/>
            <a:ext cx="1197331" cy="6065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Active</a:t>
            </a:r>
          </a:p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Fly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3365673-08F7-450A-808F-C71AE75C0F07}"/>
              </a:ext>
            </a:extLst>
          </p:cNvPr>
          <p:cNvSpPr/>
          <p:nvPr/>
        </p:nvSpPr>
        <p:spPr>
          <a:xfrm>
            <a:off x="9077293" y="3766654"/>
            <a:ext cx="1197331" cy="121640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455C7B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39 trials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9A33CD2-637D-42D8-A8D7-5869A3A132AE}"/>
              </a:ext>
            </a:extLst>
          </p:cNvPr>
          <p:cNvSpPr/>
          <p:nvPr/>
        </p:nvSpPr>
        <p:spPr>
          <a:xfrm>
            <a:off x="10337936" y="3000751"/>
            <a:ext cx="1197331" cy="6065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Active</a:t>
            </a:r>
          </a:p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Fly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5FA8E38-D490-46E0-90C9-09018AE4E665}"/>
              </a:ext>
            </a:extLst>
          </p:cNvPr>
          <p:cNvSpPr/>
          <p:nvPr/>
        </p:nvSpPr>
        <p:spPr>
          <a:xfrm>
            <a:off x="10337936" y="3766654"/>
            <a:ext cx="1197331" cy="121640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455C7B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39 trials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9556B14-39C2-4427-A16C-2655A9DEA1BB}"/>
              </a:ext>
            </a:extLst>
          </p:cNvPr>
          <p:cNvSpPr/>
          <p:nvPr/>
        </p:nvSpPr>
        <p:spPr>
          <a:xfrm>
            <a:off x="7359770" y="3000751"/>
            <a:ext cx="1197331" cy="606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Training</a:t>
            </a:r>
          </a:p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Fly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52302D4-EA21-4B27-866E-01B1855C8250}"/>
              </a:ext>
            </a:extLst>
          </p:cNvPr>
          <p:cNvSpPr/>
          <p:nvPr/>
        </p:nvSpPr>
        <p:spPr>
          <a:xfrm>
            <a:off x="7359770" y="3766654"/>
            <a:ext cx="1197331" cy="121640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 trials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 av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1429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4F596-E6A5-4A33-8C69-8C400168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design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10D5AE-8E01-40E4-8247-757A1A45F5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-178676" y="5811838"/>
            <a:ext cx="838200" cy="365125"/>
          </a:xfrm>
        </p:spPr>
        <p:txBody>
          <a:bodyPr/>
          <a:lstStyle/>
          <a:p>
            <a:fld id="{B83948FF-1141-44E2-B6DA-54CB4D7D54B3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7AA53D8-5E7E-46EE-99C8-7A3C3480DB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76F5DBE-6CE2-48C8-93E8-73304FEE43A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9A5E209-ACB5-4638-9EB4-5A688BF43AA5}"/>
              </a:ext>
            </a:extLst>
          </p:cNvPr>
          <p:cNvSpPr/>
          <p:nvPr/>
        </p:nvSpPr>
        <p:spPr>
          <a:xfrm>
            <a:off x="1230888" y="3505907"/>
            <a:ext cx="3666776" cy="2671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Visual </a:t>
            </a:r>
            <a:r>
              <a:rPr lang="de-DE" sz="2800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only</a:t>
            </a:r>
            <a:endParaRPr lang="en-US" sz="28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EA208A-0EC7-4F51-90A6-30EBA0D2D89A}"/>
              </a:ext>
            </a:extLst>
          </p:cNvPr>
          <p:cNvSpPr/>
          <p:nvPr/>
        </p:nvSpPr>
        <p:spPr>
          <a:xfrm>
            <a:off x="3422604" y="2790537"/>
            <a:ext cx="3666776" cy="2671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A4905BD-95F9-4359-9839-ED78459FBCFA}"/>
              </a:ext>
            </a:extLst>
          </p:cNvPr>
          <p:cNvSpPr/>
          <p:nvPr/>
        </p:nvSpPr>
        <p:spPr>
          <a:xfrm>
            <a:off x="5614320" y="2075168"/>
            <a:ext cx="3666776" cy="2671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+</a:t>
            </a:r>
            <a:endParaRPr lang="en-US" sz="28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A1B41D4-AC35-4585-92FB-0C8904F8F4ED}"/>
              </a:ext>
            </a:extLst>
          </p:cNvPr>
          <p:cNvGrpSpPr/>
          <p:nvPr/>
        </p:nvGrpSpPr>
        <p:grpSpPr>
          <a:xfrm>
            <a:off x="7806036" y="1359799"/>
            <a:ext cx="3666776" cy="2671056"/>
            <a:chOff x="7806036" y="1359799"/>
            <a:chExt cx="3666776" cy="2671056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EE97010B-CCD9-46C5-BE5A-416CE00C1A97}"/>
                </a:ext>
              </a:extLst>
            </p:cNvPr>
            <p:cNvSpPr/>
            <p:nvPr/>
          </p:nvSpPr>
          <p:spPr>
            <a:xfrm>
              <a:off x="7806036" y="1359799"/>
              <a:ext cx="3666776" cy="26710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8AEB397-D3B6-4655-B881-51EA53606BAE}"/>
                </a:ext>
              </a:extLst>
            </p:cNvPr>
            <p:cNvSpPr/>
            <p:nvPr/>
          </p:nvSpPr>
          <p:spPr>
            <a:xfrm>
              <a:off x="9589758" y="1939710"/>
              <a:ext cx="141536" cy="1389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9B1823B-E7EE-4684-9F92-079DDB4E7269}"/>
                </a:ext>
              </a:extLst>
            </p:cNvPr>
            <p:cNvSpPr/>
            <p:nvPr/>
          </p:nvSpPr>
          <p:spPr>
            <a:xfrm>
              <a:off x="8200989" y="1939710"/>
              <a:ext cx="141536" cy="13899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A367ABC-3175-45C8-BE68-D81790D48152}"/>
              </a:ext>
            </a:extLst>
          </p:cNvPr>
          <p:cNvCxnSpPr/>
          <p:nvPr/>
        </p:nvCxnSpPr>
        <p:spPr>
          <a:xfrm flipV="1">
            <a:off x="4862746" y="4307267"/>
            <a:ext cx="6676372" cy="216143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4B8C1796-B9B7-4118-A7C2-E43D18D4D595}"/>
              </a:ext>
            </a:extLst>
          </p:cNvPr>
          <p:cNvSpPr/>
          <p:nvPr/>
        </p:nvSpPr>
        <p:spPr>
          <a:xfrm>
            <a:off x="3898237" y="6161649"/>
            <a:ext cx="786290" cy="51074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 sec</a:t>
            </a:r>
            <a:endParaRPr lang="en-US" sz="1600" dirty="0">
              <a:solidFill>
                <a:schemeClr val="tx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2A4CB5C-D7C9-400E-AB65-7944BB0C223A}"/>
              </a:ext>
            </a:extLst>
          </p:cNvPr>
          <p:cNvSpPr/>
          <p:nvPr/>
        </p:nvSpPr>
        <p:spPr>
          <a:xfrm>
            <a:off x="5818730" y="5441165"/>
            <a:ext cx="1065545" cy="51074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1.5 sec</a:t>
            </a:r>
            <a:endParaRPr lang="en-US" sz="1600" dirty="0">
              <a:solidFill>
                <a:schemeClr val="tx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5E3564E-DC9D-4408-856D-FBB89C3F775D}"/>
              </a:ext>
            </a:extLst>
          </p:cNvPr>
          <p:cNvSpPr/>
          <p:nvPr/>
        </p:nvSpPr>
        <p:spPr>
          <a:xfrm>
            <a:off x="7739225" y="4720681"/>
            <a:ext cx="1640378" cy="51074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1.0 – 1.5 sec</a:t>
            </a:r>
            <a:endParaRPr lang="en-US" sz="1600" dirty="0">
              <a:solidFill>
                <a:schemeClr val="tx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6771F4-70E5-4AE5-BB1C-5FAA85C9E86B}"/>
              </a:ext>
            </a:extLst>
          </p:cNvPr>
          <p:cNvSpPr/>
          <p:nvPr/>
        </p:nvSpPr>
        <p:spPr>
          <a:xfrm>
            <a:off x="10513807" y="4000197"/>
            <a:ext cx="786290" cy="51074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8 sec</a:t>
            </a:r>
            <a:endParaRPr lang="en-US" sz="1600" dirty="0">
              <a:solidFill>
                <a:schemeClr val="tx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21" name="Grafik 20" descr="Ohr">
            <a:extLst>
              <a:ext uri="{FF2B5EF4-FFF2-40B4-BE49-F238E27FC236}">
                <a16:creationId xmlns:a16="http://schemas.microsoft.com/office/drawing/2014/main" id="{6D9EB89E-4D42-424D-90AA-768C265E72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7440" y="998563"/>
            <a:ext cx="1007439" cy="1007439"/>
          </a:xfrm>
          <a:prstGeom prst="rect">
            <a:avLst/>
          </a:prstGeom>
        </p:spPr>
      </p:pic>
      <p:pic>
        <p:nvPicPr>
          <p:cNvPr id="22" name="Grafik 21" descr="Augen">
            <a:extLst>
              <a:ext uri="{FF2B5EF4-FFF2-40B4-BE49-F238E27FC236}">
                <a16:creationId xmlns:a16="http://schemas.microsoft.com/office/drawing/2014/main" id="{FA61546C-B61B-490E-AD9B-867717C222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407" y="1001767"/>
            <a:ext cx="1007439" cy="1007439"/>
          </a:xfrm>
          <a:prstGeom prst="rect">
            <a:avLst/>
          </a:prstGeom>
        </p:spPr>
      </p:pic>
      <p:pic>
        <p:nvPicPr>
          <p:cNvPr id="23" name="Grafik 22" descr="Ohr">
            <a:extLst>
              <a:ext uri="{FF2B5EF4-FFF2-40B4-BE49-F238E27FC236}">
                <a16:creationId xmlns:a16="http://schemas.microsoft.com/office/drawing/2014/main" id="{C7257EC7-B618-4378-8FE1-C40DE68E4C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9146" y="1359799"/>
            <a:ext cx="681560" cy="681560"/>
          </a:xfrm>
          <a:prstGeom prst="rect">
            <a:avLst/>
          </a:prstGeom>
        </p:spPr>
      </p:pic>
      <p:pic>
        <p:nvPicPr>
          <p:cNvPr id="24" name="Grafik 23" descr="Augen">
            <a:extLst>
              <a:ext uri="{FF2B5EF4-FFF2-40B4-BE49-F238E27FC236}">
                <a16:creationId xmlns:a16="http://schemas.microsoft.com/office/drawing/2014/main" id="{C997AA99-B0C5-41CB-85C4-7171A96425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96363" y="1019019"/>
            <a:ext cx="681560" cy="68156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4FB95DBC-5F12-4D52-999B-EDC51A4CC811}"/>
              </a:ext>
            </a:extLst>
          </p:cNvPr>
          <p:cNvSpPr txBox="1"/>
          <p:nvPr/>
        </p:nvSpPr>
        <p:spPr>
          <a:xfrm>
            <a:off x="181943" y="2041359"/>
            <a:ext cx="40168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Max force (20, 25, 30%)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Scale (0.9-0.1)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6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Ohr">
            <a:extLst>
              <a:ext uri="{FF2B5EF4-FFF2-40B4-BE49-F238E27FC236}">
                <a16:creationId xmlns:a16="http://schemas.microsoft.com/office/drawing/2014/main" id="{DAEBA3F5-D7A8-4586-8B72-F1F5807267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243" y="2606866"/>
            <a:ext cx="771845" cy="771845"/>
          </a:xfrm>
          <a:prstGeom prst="rect">
            <a:avLst/>
          </a:prstGeom>
        </p:spPr>
      </p:pic>
      <p:pic>
        <p:nvPicPr>
          <p:cNvPr id="5" name="Grafik 4" descr="Augen">
            <a:extLst>
              <a:ext uri="{FF2B5EF4-FFF2-40B4-BE49-F238E27FC236}">
                <a16:creationId xmlns:a16="http://schemas.microsoft.com/office/drawing/2014/main" id="{1A821287-223A-4C68-88BA-87D21C52DC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2299" y="2796592"/>
            <a:ext cx="771845" cy="771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A895A83-7AF5-4E61-B330-F6A32B8A9140}"/>
              </a:ext>
            </a:extLst>
          </p:cNvPr>
          <p:cNvSpPr/>
          <p:nvPr/>
        </p:nvSpPr>
        <p:spPr>
          <a:xfrm rot="16200000">
            <a:off x="3669896" y="5534854"/>
            <a:ext cx="522925" cy="83593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Force Sensor </a:t>
            </a:r>
            <a:r>
              <a:rPr lang="en-GB" sz="1000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(Arduino)</a:t>
            </a:r>
            <a:endParaRPr lang="en-GB" sz="1200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6AD094A-469E-4D29-AC63-0FA82A5D7B13}"/>
              </a:ext>
            </a:extLst>
          </p:cNvPr>
          <p:cNvSpPr/>
          <p:nvPr/>
        </p:nvSpPr>
        <p:spPr>
          <a:xfrm rot="16200000">
            <a:off x="10733325" y="5374696"/>
            <a:ext cx="522925" cy="115625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867" b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MatLab</a:t>
            </a:r>
            <a:endParaRPr lang="en-GB" sz="1867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201FF6C-8740-44A4-850D-EE0F4D7FA31C}"/>
              </a:ext>
            </a:extLst>
          </p:cNvPr>
          <p:cNvSpPr/>
          <p:nvPr/>
        </p:nvSpPr>
        <p:spPr>
          <a:xfrm rot="16200000">
            <a:off x="3166760" y="3056239"/>
            <a:ext cx="522925" cy="139129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867" b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PsychoPy</a:t>
            </a:r>
            <a:endParaRPr lang="en-GB" sz="1867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F8FDFFA-E836-42D4-AD9C-DAE33E629FC2}"/>
              </a:ext>
            </a:extLst>
          </p:cNvPr>
          <p:cNvSpPr/>
          <p:nvPr/>
        </p:nvSpPr>
        <p:spPr>
          <a:xfrm rot="16200000">
            <a:off x="989704" y="3070202"/>
            <a:ext cx="522925" cy="139129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867" b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PureData</a:t>
            </a:r>
            <a:endParaRPr lang="en-GB" sz="1867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1DA1B80-37EA-497C-A96C-D52B47546A90}"/>
              </a:ext>
            </a:extLst>
          </p:cNvPr>
          <p:cNvSpPr/>
          <p:nvPr/>
        </p:nvSpPr>
        <p:spPr>
          <a:xfrm rot="16200000">
            <a:off x="2104525" y="4353296"/>
            <a:ext cx="522925" cy="115625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867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Python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71E4A3B-45D5-4508-A547-891323C13C6A}"/>
              </a:ext>
            </a:extLst>
          </p:cNvPr>
          <p:cNvSpPr/>
          <p:nvPr/>
        </p:nvSpPr>
        <p:spPr>
          <a:xfrm rot="16200000">
            <a:off x="10042630" y="2472055"/>
            <a:ext cx="522925" cy="191388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867" b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LabRecorder</a:t>
            </a:r>
            <a:endParaRPr lang="en-GB" sz="1867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78AB11-16B7-4284-97C1-90DFC8C2FBAA}"/>
              </a:ext>
            </a:extLst>
          </p:cNvPr>
          <p:cNvSpPr/>
          <p:nvPr/>
        </p:nvSpPr>
        <p:spPr>
          <a:xfrm rot="16200000">
            <a:off x="3261001" y="1448453"/>
            <a:ext cx="522925" cy="13897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867" b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PupilLabs</a:t>
            </a:r>
            <a:endParaRPr lang="en-GB" sz="1867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CA68691-BD06-425F-9D0D-A7FA7240F15B}"/>
              </a:ext>
            </a:extLst>
          </p:cNvPr>
          <p:cNvSpPr/>
          <p:nvPr/>
        </p:nvSpPr>
        <p:spPr>
          <a:xfrm rot="16200000">
            <a:off x="6176643" y="5393232"/>
            <a:ext cx="522925" cy="115625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867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EMG</a:t>
            </a:r>
          </a:p>
          <a:p>
            <a:pPr algn="ctr"/>
            <a:r>
              <a:rPr lang="en-GB" sz="1050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(</a:t>
            </a:r>
            <a:r>
              <a:rPr lang="en-GB" sz="1050" b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DelSys</a:t>
            </a:r>
            <a:r>
              <a:rPr lang="en-GB" sz="1050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)</a:t>
            </a:r>
            <a:endParaRPr lang="en-GB" sz="1867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90AA0D9-9A00-479D-99CF-40E047192A05}"/>
              </a:ext>
            </a:extLst>
          </p:cNvPr>
          <p:cNvSpPr/>
          <p:nvPr/>
        </p:nvSpPr>
        <p:spPr>
          <a:xfrm rot="16200000">
            <a:off x="3377763" y="862503"/>
            <a:ext cx="522925" cy="115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867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EEG</a:t>
            </a:r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BD2A46D9-5A39-44CB-B05A-D43A286B7CAA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10800000">
            <a:off x="2365988" y="5192884"/>
            <a:ext cx="1147402" cy="759938"/>
          </a:xfrm>
          <a:prstGeom prst="bentConnector2">
            <a:avLst/>
          </a:prstGeom>
          <a:ln w="3810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140C7C7D-1E07-4F31-B2CC-1BC066D2165B}"/>
              </a:ext>
            </a:extLst>
          </p:cNvPr>
          <p:cNvCxnSpPr>
            <a:cxnSpLocks/>
            <a:stCxn id="10" idx="0"/>
            <a:endCxn id="9" idx="1"/>
          </p:cNvCxnSpPr>
          <p:nvPr/>
        </p:nvCxnSpPr>
        <p:spPr>
          <a:xfrm rot="10800000">
            <a:off x="1251168" y="4027311"/>
            <a:ext cx="536695" cy="904111"/>
          </a:xfrm>
          <a:prstGeom prst="bentConnector2">
            <a:avLst/>
          </a:prstGeom>
          <a:ln w="3810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2C1912B7-C4B0-42C6-836D-15427251BF23}"/>
              </a:ext>
            </a:extLst>
          </p:cNvPr>
          <p:cNvCxnSpPr>
            <a:cxnSpLocks/>
            <a:stCxn id="10" idx="2"/>
            <a:endCxn id="8" idx="1"/>
          </p:cNvCxnSpPr>
          <p:nvPr/>
        </p:nvCxnSpPr>
        <p:spPr>
          <a:xfrm flipV="1">
            <a:off x="2944113" y="4013347"/>
            <a:ext cx="484110" cy="918074"/>
          </a:xfrm>
          <a:prstGeom prst="bentConnector2">
            <a:avLst/>
          </a:prstGeom>
          <a:ln w="3810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5216AD85-337E-479E-AA4A-C373B6E49F50}"/>
              </a:ext>
            </a:extLst>
          </p:cNvPr>
          <p:cNvCxnSpPr>
            <a:cxnSpLocks/>
            <a:stCxn id="13" idx="1"/>
            <a:endCxn id="7" idx="1"/>
          </p:cNvCxnSpPr>
          <p:nvPr/>
        </p:nvCxnSpPr>
        <p:spPr>
          <a:xfrm rot="5400000" flipH="1" flipV="1">
            <a:off x="8707179" y="3945211"/>
            <a:ext cx="18536" cy="4556682"/>
          </a:xfrm>
          <a:prstGeom prst="bentConnector3">
            <a:avLst>
              <a:gd name="adj1" fmla="val -1764938"/>
            </a:avLst>
          </a:prstGeom>
          <a:ln w="3810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930A7A79-ED2B-4FF5-967C-7636CDCADCDD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rot="16200000" flipV="1">
            <a:off x="9648993" y="4345563"/>
            <a:ext cx="2000897" cy="69069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800C0A5C-BF5C-452C-90EC-FE52D6ACE660}"/>
              </a:ext>
            </a:extLst>
          </p:cNvPr>
          <p:cNvSpPr/>
          <p:nvPr/>
        </p:nvSpPr>
        <p:spPr>
          <a:xfrm rot="16200000">
            <a:off x="5532950" y="1186395"/>
            <a:ext cx="522925" cy="19138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867" b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PupilCapture</a:t>
            </a:r>
            <a:endParaRPr lang="en-GB" sz="1867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EEEEE854-AE2E-4E81-AAE1-39C07F9E0D61}"/>
              </a:ext>
            </a:extLst>
          </p:cNvPr>
          <p:cNvSpPr/>
          <p:nvPr/>
        </p:nvSpPr>
        <p:spPr>
          <a:xfrm rot="16200000">
            <a:off x="5532950" y="483683"/>
            <a:ext cx="522925" cy="19138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867" b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actiChamp</a:t>
            </a:r>
            <a:r>
              <a:rPr lang="en-GB" sz="1867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LSL</a:t>
            </a:r>
          </a:p>
        </p:txBody>
      </p:sp>
      <p:cxnSp>
        <p:nvCxnSpPr>
          <p:cNvPr id="53" name="Verbinder: gewinkelt 52">
            <a:extLst>
              <a:ext uri="{FF2B5EF4-FFF2-40B4-BE49-F238E27FC236}">
                <a16:creationId xmlns:a16="http://schemas.microsoft.com/office/drawing/2014/main" id="{12FF7777-38EC-4990-A927-622CBD202C4D}"/>
              </a:ext>
            </a:extLst>
          </p:cNvPr>
          <p:cNvCxnSpPr>
            <a:cxnSpLocks/>
            <a:stCxn id="52" idx="2"/>
            <a:endCxn id="11" idx="3"/>
          </p:cNvCxnSpPr>
          <p:nvPr/>
        </p:nvCxnSpPr>
        <p:spPr>
          <a:xfrm>
            <a:off x="6751358" y="1440628"/>
            <a:ext cx="3552735" cy="1726909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Verbinder: gewinkelt 61">
            <a:extLst>
              <a:ext uri="{FF2B5EF4-FFF2-40B4-BE49-F238E27FC236}">
                <a16:creationId xmlns:a16="http://schemas.microsoft.com/office/drawing/2014/main" id="{A6E796DD-2189-450F-BEA2-CAA11EEF4B4C}"/>
              </a:ext>
            </a:extLst>
          </p:cNvPr>
          <p:cNvCxnSpPr>
            <a:cxnSpLocks/>
            <a:stCxn id="51" idx="2"/>
            <a:endCxn id="11" idx="3"/>
          </p:cNvCxnSpPr>
          <p:nvPr/>
        </p:nvCxnSpPr>
        <p:spPr>
          <a:xfrm>
            <a:off x="6751358" y="2143340"/>
            <a:ext cx="3552735" cy="1024197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7F3CFA8A-6403-40E8-B49C-604D7494B905}"/>
              </a:ext>
            </a:extLst>
          </p:cNvPr>
          <p:cNvCxnSpPr>
            <a:cxnSpLocks/>
            <a:stCxn id="12" idx="2"/>
            <a:endCxn id="51" idx="0"/>
          </p:cNvCxnSpPr>
          <p:nvPr/>
        </p:nvCxnSpPr>
        <p:spPr>
          <a:xfrm>
            <a:off x="4217351" y="2143340"/>
            <a:ext cx="620119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19880E86-4AD9-4317-8B65-652BF0C18A40}"/>
              </a:ext>
            </a:extLst>
          </p:cNvPr>
          <p:cNvCxnSpPr>
            <a:cxnSpLocks/>
            <a:stCxn id="14" idx="2"/>
            <a:endCxn id="52" idx="0"/>
          </p:cNvCxnSpPr>
          <p:nvPr/>
        </p:nvCxnSpPr>
        <p:spPr>
          <a:xfrm>
            <a:off x="4217351" y="1440628"/>
            <a:ext cx="62011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id="{6CC3CB80-192C-4A6E-A561-C9536559D5BB}"/>
              </a:ext>
            </a:extLst>
          </p:cNvPr>
          <p:cNvSpPr/>
          <p:nvPr/>
        </p:nvSpPr>
        <p:spPr>
          <a:xfrm rot="16200000">
            <a:off x="5532952" y="1186395"/>
            <a:ext cx="522925" cy="19138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600" b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PupilCapture</a:t>
            </a:r>
            <a:r>
              <a:rPr lang="en-GB" sz="1600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LSL</a:t>
            </a:r>
          </a:p>
        </p:txBody>
      </p:sp>
      <p:pic>
        <p:nvPicPr>
          <p:cNvPr id="82" name="Grafik 81" descr="Hand">
            <a:extLst>
              <a:ext uri="{FF2B5EF4-FFF2-40B4-BE49-F238E27FC236}">
                <a16:creationId xmlns:a16="http://schemas.microsoft.com/office/drawing/2014/main" id="{B61E987F-BA1A-40BE-92B8-93ABBA27B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4013" y="5192884"/>
            <a:ext cx="1389773" cy="1389773"/>
          </a:xfrm>
          <a:prstGeom prst="rect">
            <a:avLst/>
          </a:prstGeom>
        </p:spPr>
      </p:pic>
      <p:cxnSp>
        <p:nvCxnSpPr>
          <p:cNvPr id="93" name="Verbinder: gewinkelt 92">
            <a:extLst>
              <a:ext uri="{FF2B5EF4-FFF2-40B4-BE49-F238E27FC236}">
                <a16:creationId xmlns:a16="http://schemas.microsoft.com/office/drawing/2014/main" id="{35E37D93-4438-4592-92FE-9D84B0DC248A}"/>
              </a:ext>
            </a:extLst>
          </p:cNvPr>
          <p:cNvCxnSpPr>
            <a:cxnSpLocks/>
            <a:endCxn id="11" idx="0"/>
          </p:cNvCxnSpPr>
          <p:nvPr/>
        </p:nvCxnSpPr>
        <p:spPr>
          <a:xfrm flipV="1">
            <a:off x="2944113" y="3428999"/>
            <a:ext cx="6403036" cy="1633510"/>
          </a:xfrm>
          <a:prstGeom prst="bentConnector3">
            <a:avLst>
              <a:gd name="adj1" fmla="val 23666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el 31">
            <a:extLst>
              <a:ext uri="{FF2B5EF4-FFF2-40B4-BE49-F238E27FC236}">
                <a16:creationId xmlns:a16="http://schemas.microsoft.com/office/drawing/2014/main" id="{C0EFF22D-EE86-4E61-AFB9-20B7F0D32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97" y="124603"/>
            <a:ext cx="8498968" cy="901442"/>
          </a:xfrm>
        </p:spPr>
        <p:txBody>
          <a:bodyPr>
            <a:normAutofit/>
          </a:bodyPr>
          <a:lstStyle/>
          <a:p>
            <a:r>
              <a:rPr lang="de-DE" dirty="0"/>
              <a:t>Experimental </a:t>
            </a:r>
            <a:r>
              <a:rPr lang="de-DE" dirty="0" err="1"/>
              <a:t>setup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BE158-528F-4800-B707-FE065B503CC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F29431B1-192D-495F-B9DB-EE458FAE7AB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rigno™ Quattro Sensor - Delsys">
            <a:extLst>
              <a:ext uri="{FF2B5EF4-FFF2-40B4-BE49-F238E27FC236}">
                <a16:creationId xmlns:a16="http://schemas.microsoft.com/office/drawing/2014/main" id="{89EC1602-ADD9-4410-9962-0E4F1FF98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713" y="3926345"/>
            <a:ext cx="2983886" cy="1826868"/>
          </a:xfrm>
          <a:prstGeom prst="rect">
            <a:avLst/>
          </a:prstGeom>
          <a:noFill/>
          <a:ln w="28575">
            <a:solidFill>
              <a:srgbClr val="7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51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51" grpId="0" animBg="1"/>
      <p:bldP spid="52" grpId="0" animBg="1"/>
      <p:bldP spid="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3AB93-0F00-4BFF-B149-0E63EAE56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96" y="124603"/>
            <a:ext cx="6254827" cy="901442"/>
          </a:xfrm>
        </p:spPr>
        <p:txBody>
          <a:bodyPr>
            <a:normAutofit/>
          </a:bodyPr>
          <a:lstStyle/>
          <a:p>
            <a:r>
              <a:rPr lang="en-US" dirty="0"/>
              <a:t>Scale vs power</a:t>
            </a:r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6E06BE7C-11CE-49EB-BC36-844B2B776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16467"/>
              </p:ext>
            </p:extLst>
          </p:nvPr>
        </p:nvGraphicFramePr>
        <p:xfrm>
          <a:off x="593945" y="3747020"/>
          <a:ext cx="11004110" cy="2986377"/>
        </p:xfrm>
        <a:graphic>
          <a:graphicData uri="http://schemas.openxmlformats.org/drawingml/2006/table">
            <a:tbl>
              <a:tblPr/>
              <a:tblGrid>
                <a:gridCol w="846470">
                  <a:extLst>
                    <a:ext uri="{9D8B030D-6E8A-4147-A177-3AD203B41FA5}">
                      <a16:colId xmlns:a16="http://schemas.microsoft.com/office/drawing/2014/main" val="3187795491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2782532393"/>
                    </a:ext>
                  </a:extLst>
                </a:gridCol>
                <a:gridCol w="1304450">
                  <a:extLst>
                    <a:ext uri="{9D8B030D-6E8A-4147-A177-3AD203B41FA5}">
                      <a16:colId xmlns:a16="http://schemas.microsoft.com/office/drawing/2014/main" val="2261259356"/>
                    </a:ext>
                  </a:extLst>
                </a:gridCol>
                <a:gridCol w="846470">
                  <a:extLst>
                    <a:ext uri="{9D8B030D-6E8A-4147-A177-3AD203B41FA5}">
                      <a16:colId xmlns:a16="http://schemas.microsoft.com/office/drawing/2014/main" val="2246863372"/>
                    </a:ext>
                  </a:extLst>
                </a:gridCol>
                <a:gridCol w="846470">
                  <a:extLst>
                    <a:ext uri="{9D8B030D-6E8A-4147-A177-3AD203B41FA5}">
                      <a16:colId xmlns:a16="http://schemas.microsoft.com/office/drawing/2014/main" val="1097312254"/>
                    </a:ext>
                  </a:extLst>
                </a:gridCol>
                <a:gridCol w="846470">
                  <a:extLst>
                    <a:ext uri="{9D8B030D-6E8A-4147-A177-3AD203B41FA5}">
                      <a16:colId xmlns:a16="http://schemas.microsoft.com/office/drawing/2014/main" val="1174010992"/>
                    </a:ext>
                  </a:extLst>
                </a:gridCol>
                <a:gridCol w="846470">
                  <a:extLst>
                    <a:ext uri="{9D8B030D-6E8A-4147-A177-3AD203B41FA5}">
                      <a16:colId xmlns:a16="http://schemas.microsoft.com/office/drawing/2014/main" val="3912127181"/>
                    </a:ext>
                  </a:extLst>
                </a:gridCol>
                <a:gridCol w="846470">
                  <a:extLst>
                    <a:ext uri="{9D8B030D-6E8A-4147-A177-3AD203B41FA5}">
                      <a16:colId xmlns:a16="http://schemas.microsoft.com/office/drawing/2014/main" val="2467001836"/>
                    </a:ext>
                  </a:extLst>
                </a:gridCol>
                <a:gridCol w="846470">
                  <a:extLst>
                    <a:ext uri="{9D8B030D-6E8A-4147-A177-3AD203B41FA5}">
                      <a16:colId xmlns:a16="http://schemas.microsoft.com/office/drawing/2014/main" val="3962709792"/>
                    </a:ext>
                  </a:extLst>
                </a:gridCol>
                <a:gridCol w="846470">
                  <a:extLst>
                    <a:ext uri="{9D8B030D-6E8A-4147-A177-3AD203B41FA5}">
                      <a16:colId xmlns:a16="http://schemas.microsoft.com/office/drawing/2014/main" val="3025864635"/>
                    </a:ext>
                  </a:extLst>
                </a:gridCol>
                <a:gridCol w="846470">
                  <a:extLst>
                    <a:ext uri="{9D8B030D-6E8A-4147-A177-3AD203B41FA5}">
                      <a16:colId xmlns:a16="http://schemas.microsoft.com/office/drawing/2014/main" val="2881067877"/>
                    </a:ext>
                  </a:extLst>
                </a:gridCol>
                <a:gridCol w="846470">
                  <a:extLst>
                    <a:ext uri="{9D8B030D-6E8A-4147-A177-3AD203B41FA5}">
                      <a16:colId xmlns:a16="http://schemas.microsoft.com/office/drawing/2014/main" val="2919225697"/>
                    </a:ext>
                  </a:extLst>
                </a:gridCol>
                <a:gridCol w="846470">
                  <a:extLst>
                    <a:ext uri="{9D8B030D-6E8A-4147-A177-3AD203B41FA5}">
                      <a16:colId xmlns:a16="http://schemas.microsoft.com/office/drawing/2014/main" val="3286664868"/>
                    </a:ext>
                  </a:extLst>
                </a:gridCol>
              </a:tblGrid>
              <a:tr h="263933">
                <a:tc gridSpan="13"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Coefficients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640077"/>
                  </a:ext>
                </a:extLst>
              </a:tr>
              <a:tr h="45797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Model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Unstandardized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Standard Error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Standardized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17582"/>
                  </a:ext>
                </a:extLst>
              </a:tr>
              <a:tr h="457977"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Scaling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0.236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0.107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0.080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2.206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0.028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145414"/>
                  </a:ext>
                </a:extLst>
              </a:tr>
              <a:tr h="457977"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RMSE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-0.004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0.003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-0.049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-1.337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0.182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660057"/>
                  </a:ext>
                </a:extLst>
              </a:tr>
              <a:tr h="654251"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Pupilsize left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0.042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0.048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0.032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0.867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0.386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560686"/>
                  </a:ext>
                </a:extLst>
              </a:tr>
              <a:tr h="654251"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Pupilsize right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-0.038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0.039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-0.036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-0.975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0.330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590880"/>
                  </a:ext>
                </a:extLst>
              </a:tr>
            </a:tbl>
          </a:graphicData>
        </a:graphic>
      </p:graphicFrame>
      <p:graphicFrame>
        <p:nvGraphicFramePr>
          <p:cNvPr id="13" name="Inhaltsplatzhalter 12">
            <a:extLst>
              <a:ext uri="{FF2B5EF4-FFF2-40B4-BE49-F238E27FC236}">
                <a16:creationId xmlns:a16="http://schemas.microsoft.com/office/drawing/2014/main" id="{B1F37E6B-ECAE-44B6-8037-00A3AFA48773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4131250522"/>
              </p:ext>
            </p:extLst>
          </p:nvPr>
        </p:nvGraphicFramePr>
        <p:xfrm>
          <a:off x="1502228" y="1230239"/>
          <a:ext cx="9218651" cy="1880740"/>
        </p:xfrm>
        <a:graphic>
          <a:graphicData uri="http://schemas.openxmlformats.org/drawingml/2006/table">
            <a:tbl>
              <a:tblPr/>
              <a:tblGrid>
                <a:gridCol w="363894">
                  <a:extLst>
                    <a:ext uri="{9D8B030D-6E8A-4147-A177-3AD203B41FA5}">
                      <a16:colId xmlns:a16="http://schemas.microsoft.com/office/drawing/2014/main" val="2341443846"/>
                    </a:ext>
                  </a:extLst>
                </a:gridCol>
                <a:gridCol w="1054360">
                  <a:extLst>
                    <a:ext uri="{9D8B030D-6E8A-4147-A177-3AD203B41FA5}">
                      <a16:colId xmlns:a16="http://schemas.microsoft.com/office/drawing/2014/main" val="2449754728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3203075738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4204899573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1598179012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3125162876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2959446129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540321327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395515304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46101085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845430333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2096772279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3833294138"/>
                    </a:ext>
                  </a:extLst>
                </a:gridCol>
              </a:tblGrid>
              <a:tr h="272073">
                <a:tc gridSpan="13"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Regression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845145"/>
                  </a:ext>
                </a:extLst>
              </a:tr>
              <a:tr h="358541">
                <a:tc gridSpan="3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Model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 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Sum of Squares </a:t>
                      </a:r>
                    </a:p>
                  </a:txBody>
                  <a:tcPr marL="9723" marR="9723" marT="4862" marB="4862" anchor="ctr"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df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Mean Square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223584"/>
                  </a:ext>
                </a:extLst>
              </a:tr>
              <a:tr h="533044"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Regression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3.700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0.925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2.090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0.080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6473577"/>
                  </a:ext>
                </a:extLst>
              </a:tr>
              <a:tr h="358541"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Residual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330.630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747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0.443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026487"/>
                  </a:ext>
                </a:extLst>
              </a:tr>
              <a:tr h="358541"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Total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334.330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751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141846"/>
                  </a:ext>
                </a:extLst>
              </a:tr>
            </a:tbl>
          </a:graphicData>
        </a:graphic>
      </p:graphicFrame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5F38659-3CC4-4031-B80D-4B304491C70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814564" y="124603"/>
            <a:ext cx="3397558" cy="90144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20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868323-CF93-4B27-94BC-3B4E7328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D1AF10-B458-45D3-B505-56A237DFE5B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4FD1C65-899E-4C58-AC6F-6727A4AB16A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061E2B-A715-4DD7-8F88-19E9DB556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9" y="1718782"/>
            <a:ext cx="5856514" cy="416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00C0F9EE-6E9A-46C3-94BC-9BF371F83F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423254"/>
              </p:ext>
            </p:extLst>
          </p:nvPr>
        </p:nvGraphicFramePr>
        <p:xfrm>
          <a:off x="5612061" y="2977415"/>
          <a:ext cx="5856514" cy="3200016"/>
        </p:xfrm>
        <a:graphic>
          <a:graphicData uri="http://schemas.openxmlformats.org/drawingml/2006/table">
            <a:tbl>
              <a:tblPr/>
              <a:tblGrid>
                <a:gridCol w="1290734">
                  <a:extLst>
                    <a:ext uri="{9D8B030D-6E8A-4147-A177-3AD203B41FA5}">
                      <a16:colId xmlns:a16="http://schemas.microsoft.com/office/drawing/2014/main" val="3310003536"/>
                    </a:ext>
                  </a:extLst>
                </a:gridCol>
                <a:gridCol w="1141445">
                  <a:extLst>
                    <a:ext uri="{9D8B030D-6E8A-4147-A177-3AD203B41FA5}">
                      <a16:colId xmlns:a16="http://schemas.microsoft.com/office/drawing/2014/main" val="3826020228"/>
                    </a:ext>
                  </a:extLst>
                </a:gridCol>
                <a:gridCol w="1141445">
                  <a:extLst>
                    <a:ext uri="{9D8B030D-6E8A-4147-A177-3AD203B41FA5}">
                      <a16:colId xmlns:a16="http://schemas.microsoft.com/office/drawing/2014/main" val="2340009851"/>
                    </a:ext>
                  </a:extLst>
                </a:gridCol>
                <a:gridCol w="1141445">
                  <a:extLst>
                    <a:ext uri="{9D8B030D-6E8A-4147-A177-3AD203B41FA5}">
                      <a16:colId xmlns:a16="http://schemas.microsoft.com/office/drawing/2014/main" val="1307502066"/>
                    </a:ext>
                  </a:extLst>
                </a:gridCol>
                <a:gridCol w="1141445">
                  <a:extLst>
                    <a:ext uri="{9D8B030D-6E8A-4147-A177-3AD203B41FA5}">
                      <a16:colId xmlns:a16="http://schemas.microsoft.com/office/drawing/2014/main" val="1164133649"/>
                    </a:ext>
                  </a:extLst>
                </a:gridCol>
              </a:tblGrid>
              <a:tr h="199017">
                <a:tc gridSpan="5"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Pearson's Correlations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18623745"/>
                  </a:ext>
                </a:extLst>
              </a:tr>
              <a:tr h="19901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Variable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RMSE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Power [4-12 Hz] 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849262"/>
                  </a:ext>
                </a:extLst>
              </a:tr>
              <a:tr h="341171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1. RMSE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Pearson's r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—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841393"/>
                  </a:ext>
                </a:extLst>
              </a:tr>
              <a:tr h="341171"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p-value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—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850555"/>
                  </a:ext>
                </a:extLst>
              </a:tr>
              <a:tr h="625481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2. Power </a:t>
                      </a:r>
                    </a:p>
                    <a:p>
                      <a:pPr algn="l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[4-12 Hz]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Pearson's r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-0.045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—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369351"/>
                  </a:ext>
                </a:extLst>
              </a:tr>
              <a:tr h="341171"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p-value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0.197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—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8563732"/>
                  </a:ext>
                </a:extLst>
              </a:tr>
              <a:tr h="341171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3. Trial 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Pearson's r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0.016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-0.074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—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865834"/>
                  </a:ext>
                </a:extLst>
              </a:tr>
              <a:tr h="341171"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p-value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0.645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0.033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—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1908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0811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D7195-903A-443E-9BC3-B24E7777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Pupil data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F98D3D4E-3CEF-4575-BAED-F2DEE957B3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073832"/>
              </p:ext>
            </p:extLst>
          </p:nvPr>
        </p:nvGraphicFramePr>
        <p:xfrm>
          <a:off x="1047362" y="1600200"/>
          <a:ext cx="10097276" cy="1828800"/>
        </p:xfrm>
        <a:graphic>
          <a:graphicData uri="http://schemas.openxmlformats.org/drawingml/2006/table">
            <a:tbl>
              <a:tblPr/>
              <a:tblGrid>
                <a:gridCol w="1442468">
                  <a:extLst>
                    <a:ext uri="{9D8B030D-6E8A-4147-A177-3AD203B41FA5}">
                      <a16:colId xmlns:a16="http://schemas.microsoft.com/office/drawing/2014/main" val="3974068268"/>
                    </a:ext>
                  </a:extLst>
                </a:gridCol>
                <a:gridCol w="1442468">
                  <a:extLst>
                    <a:ext uri="{9D8B030D-6E8A-4147-A177-3AD203B41FA5}">
                      <a16:colId xmlns:a16="http://schemas.microsoft.com/office/drawing/2014/main" val="1254737719"/>
                    </a:ext>
                  </a:extLst>
                </a:gridCol>
                <a:gridCol w="1442468">
                  <a:extLst>
                    <a:ext uri="{9D8B030D-6E8A-4147-A177-3AD203B41FA5}">
                      <a16:colId xmlns:a16="http://schemas.microsoft.com/office/drawing/2014/main" val="2891301618"/>
                    </a:ext>
                  </a:extLst>
                </a:gridCol>
                <a:gridCol w="1442468">
                  <a:extLst>
                    <a:ext uri="{9D8B030D-6E8A-4147-A177-3AD203B41FA5}">
                      <a16:colId xmlns:a16="http://schemas.microsoft.com/office/drawing/2014/main" val="3083978739"/>
                    </a:ext>
                  </a:extLst>
                </a:gridCol>
                <a:gridCol w="1442468">
                  <a:extLst>
                    <a:ext uri="{9D8B030D-6E8A-4147-A177-3AD203B41FA5}">
                      <a16:colId xmlns:a16="http://schemas.microsoft.com/office/drawing/2014/main" val="3348923753"/>
                    </a:ext>
                  </a:extLst>
                </a:gridCol>
                <a:gridCol w="1442468">
                  <a:extLst>
                    <a:ext uri="{9D8B030D-6E8A-4147-A177-3AD203B41FA5}">
                      <a16:colId xmlns:a16="http://schemas.microsoft.com/office/drawing/2014/main" val="3586988458"/>
                    </a:ext>
                  </a:extLst>
                </a:gridCol>
                <a:gridCol w="1442468">
                  <a:extLst>
                    <a:ext uri="{9D8B030D-6E8A-4147-A177-3AD203B41FA5}">
                      <a16:colId xmlns:a16="http://schemas.microsoft.com/office/drawing/2014/main" val="401153423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algn="l"/>
                      <a:endParaRPr lang="en-US" sz="1500" dirty="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36318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Model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Sum of Squares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df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Mean Square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887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Regression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5.068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1.689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6.632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&lt; .001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031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Residual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196.907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773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0.255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374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Total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201.975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776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 dirty="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 dirty="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525657"/>
                  </a:ext>
                </a:extLst>
              </a:tr>
            </a:tbl>
          </a:graphicData>
        </a:graphic>
      </p:graphicFrame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595F6F9B-8B10-47C1-9E2D-9160F1131E1A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108836242"/>
              </p:ext>
            </p:extLst>
          </p:nvPr>
        </p:nvGraphicFramePr>
        <p:xfrm>
          <a:off x="1862289" y="4432363"/>
          <a:ext cx="8467422" cy="1514862"/>
        </p:xfrm>
        <a:graphic>
          <a:graphicData uri="http://schemas.openxmlformats.org/drawingml/2006/table">
            <a:tbl>
              <a:tblPr/>
              <a:tblGrid>
                <a:gridCol w="1411237">
                  <a:extLst>
                    <a:ext uri="{9D8B030D-6E8A-4147-A177-3AD203B41FA5}">
                      <a16:colId xmlns:a16="http://schemas.microsoft.com/office/drawing/2014/main" val="1645647776"/>
                    </a:ext>
                  </a:extLst>
                </a:gridCol>
                <a:gridCol w="1411237">
                  <a:extLst>
                    <a:ext uri="{9D8B030D-6E8A-4147-A177-3AD203B41FA5}">
                      <a16:colId xmlns:a16="http://schemas.microsoft.com/office/drawing/2014/main" val="1746196506"/>
                    </a:ext>
                  </a:extLst>
                </a:gridCol>
                <a:gridCol w="1411237">
                  <a:extLst>
                    <a:ext uri="{9D8B030D-6E8A-4147-A177-3AD203B41FA5}">
                      <a16:colId xmlns:a16="http://schemas.microsoft.com/office/drawing/2014/main" val="1776333657"/>
                    </a:ext>
                  </a:extLst>
                </a:gridCol>
                <a:gridCol w="1411237">
                  <a:extLst>
                    <a:ext uri="{9D8B030D-6E8A-4147-A177-3AD203B41FA5}">
                      <a16:colId xmlns:a16="http://schemas.microsoft.com/office/drawing/2014/main" val="2492830395"/>
                    </a:ext>
                  </a:extLst>
                </a:gridCol>
                <a:gridCol w="1411237">
                  <a:extLst>
                    <a:ext uri="{9D8B030D-6E8A-4147-A177-3AD203B41FA5}">
                      <a16:colId xmlns:a16="http://schemas.microsoft.com/office/drawing/2014/main" val="2770579240"/>
                    </a:ext>
                  </a:extLst>
                </a:gridCol>
                <a:gridCol w="1411237">
                  <a:extLst>
                    <a:ext uri="{9D8B030D-6E8A-4147-A177-3AD203B41FA5}">
                      <a16:colId xmlns:a16="http://schemas.microsoft.com/office/drawing/2014/main" val="393528920"/>
                    </a:ext>
                  </a:extLst>
                </a:gridCol>
              </a:tblGrid>
              <a:tr h="31188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Unstandardized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Standard Error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Standardized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6291448"/>
                  </a:ext>
                </a:extLst>
              </a:tr>
              <a:tr h="400993"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Scaling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0.002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0.080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0.001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0.028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0.977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011350"/>
                  </a:ext>
                </a:extLst>
              </a:tr>
              <a:tr h="400993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RMSE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0.010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0.002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0.157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4.412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&lt; .001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715696"/>
                  </a:ext>
                </a:extLst>
              </a:tr>
              <a:tr h="400993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Power [4-12 Hz]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0.023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0.028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0.030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0.830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0.407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348386"/>
                  </a:ext>
                </a:extLst>
              </a:tr>
            </a:tbl>
          </a:graphicData>
        </a:graphic>
      </p:graphicFrame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6C3CF90-78F3-4F65-8B67-2D1051F3353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07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92B251BE-1056-4E6F-810C-68525CB5AAEA}"/>
              </a:ext>
            </a:extLst>
          </p:cNvPr>
          <p:cNvGrpSpPr/>
          <p:nvPr/>
        </p:nvGrpSpPr>
        <p:grpSpPr>
          <a:xfrm>
            <a:off x="4744087" y="1756958"/>
            <a:ext cx="1791652" cy="1254001"/>
            <a:chOff x="7806036" y="1359799"/>
            <a:chExt cx="3666776" cy="2671056"/>
          </a:xfrm>
        </p:grpSpPr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5748A582-0C44-42DA-96C0-C236FE3E9AF2}"/>
                </a:ext>
              </a:extLst>
            </p:cNvPr>
            <p:cNvSpPr/>
            <p:nvPr/>
          </p:nvSpPr>
          <p:spPr>
            <a:xfrm>
              <a:off x="7806036" y="1359799"/>
              <a:ext cx="3666776" cy="2671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20CDAD91-FBAC-4D25-B51B-4B624C97100E}"/>
                </a:ext>
              </a:extLst>
            </p:cNvPr>
            <p:cNvSpPr/>
            <p:nvPr/>
          </p:nvSpPr>
          <p:spPr>
            <a:xfrm>
              <a:off x="9637725" y="1939710"/>
              <a:ext cx="36839" cy="1389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52FC8A31-918F-407B-9920-CBDAF72715D7}"/>
                </a:ext>
              </a:extLst>
            </p:cNvPr>
            <p:cNvSpPr/>
            <p:nvPr/>
          </p:nvSpPr>
          <p:spPr>
            <a:xfrm>
              <a:off x="7981805" y="1939710"/>
              <a:ext cx="141536" cy="13899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49E7517B-416D-43F4-81B1-8BB65A410176}"/>
                </a:ext>
              </a:extLst>
            </p:cNvPr>
            <p:cNvSpPr/>
            <p:nvPr/>
          </p:nvSpPr>
          <p:spPr>
            <a:xfrm>
              <a:off x="9379292" y="1939707"/>
              <a:ext cx="141536" cy="13899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1129A05-C28A-4C71-BBF7-9D6204D3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angle</a:t>
            </a:r>
          </a:p>
        </p:txBody>
      </p:sp>
      <p:pic>
        <p:nvPicPr>
          <p:cNvPr id="8" name="Inhaltsplatzhalter 7" descr="Monitor mit einfarbiger Füllung">
            <a:extLst>
              <a:ext uri="{FF2B5EF4-FFF2-40B4-BE49-F238E27FC236}">
                <a16:creationId xmlns:a16="http://schemas.microsoft.com/office/drawing/2014/main" id="{C5FEB27A-6711-4702-8955-5C026C12F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874" b="12418"/>
          <a:stretch/>
        </p:blipFill>
        <p:spPr>
          <a:xfrm>
            <a:off x="1049138" y="1585518"/>
            <a:ext cx="2403249" cy="1843482"/>
          </a:xfr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B3BF04DF-C533-4D16-BB39-E4BAE8C1C90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5691" y="5246766"/>
            <a:ext cx="1130141" cy="1130141"/>
          </a:xfr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8C804B8-0107-4970-886C-EF45AE0F3A7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CE55786-2498-4628-8B79-E6AC91A65E1E}"/>
              </a:ext>
            </a:extLst>
          </p:cNvPr>
          <p:cNvCxnSpPr>
            <a:stCxn id="8" idx="2"/>
            <a:endCxn id="12" idx="0"/>
          </p:cNvCxnSpPr>
          <p:nvPr/>
        </p:nvCxnSpPr>
        <p:spPr>
          <a:xfrm flipH="1">
            <a:off x="2250762" y="3429000"/>
            <a:ext cx="1" cy="181776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66A79E43-DF32-48C9-80B6-686A7B360A20}"/>
              </a:ext>
            </a:extLst>
          </p:cNvPr>
          <p:cNvSpPr txBox="1"/>
          <p:nvPr/>
        </p:nvSpPr>
        <p:spPr>
          <a:xfrm>
            <a:off x="2270044" y="4226078"/>
            <a:ext cx="92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110 cm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910D45F-1FD2-49CF-9499-742B8C7B8D6A}"/>
              </a:ext>
            </a:extLst>
          </p:cNvPr>
          <p:cNvCxnSpPr>
            <a:cxnSpLocks/>
          </p:cNvCxnSpPr>
          <p:nvPr/>
        </p:nvCxnSpPr>
        <p:spPr>
          <a:xfrm flipH="1">
            <a:off x="1416659" y="1862355"/>
            <a:ext cx="1620671" cy="104862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09CC84B6-AB1E-4662-BA8C-03208F8F9425}"/>
              </a:ext>
            </a:extLst>
          </p:cNvPr>
          <p:cNvSpPr txBox="1"/>
          <p:nvPr/>
        </p:nvSpPr>
        <p:spPr>
          <a:xfrm>
            <a:off x="2107380" y="2472729"/>
            <a:ext cx="92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60 cm</a:t>
            </a:r>
          </a:p>
        </p:txBody>
      </p:sp>
      <p:pic>
        <p:nvPicPr>
          <p:cNvPr id="21" name="Inhaltsplatzhalter 11">
            <a:extLst>
              <a:ext uri="{FF2B5EF4-FFF2-40B4-BE49-F238E27FC236}">
                <a16:creationId xmlns:a16="http://schemas.microsoft.com/office/drawing/2014/main" id="{9F47E977-EC84-43A3-983B-8602FC55D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4843" y="5234649"/>
            <a:ext cx="1130141" cy="1130141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84F1EDF4-65D1-4342-9897-F0D2F66DB758}"/>
              </a:ext>
            </a:extLst>
          </p:cNvPr>
          <p:cNvSpPr txBox="1"/>
          <p:nvPr/>
        </p:nvSpPr>
        <p:spPr>
          <a:xfrm>
            <a:off x="5576270" y="4226078"/>
            <a:ext cx="92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~1.3°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44F6325-1A32-42C6-B5BD-B9CC2FBFA86A}"/>
              </a:ext>
            </a:extLst>
          </p:cNvPr>
          <p:cNvSpPr txBox="1"/>
          <p:nvPr/>
        </p:nvSpPr>
        <p:spPr>
          <a:xfrm>
            <a:off x="4569728" y="4226078"/>
            <a:ext cx="92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~12.9°</a:t>
            </a:r>
          </a:p>
        </p:txBody>
      </p:sp>
      <p:pic>
        <p:nvPicPr>
          <p:cNvPr id="20" name="Inhaltsplatzhalter 7" descr="Monitor mit einfarbiger Füllung">
            <a:extLst>
              <a:ext uri="{FF2B5EF4-FFF2-40B4-BE49-F238E27FC236}">
                <a16:creationId xmlns:a16="http://schemas.microsoft.com/office/drawing/2014/main" id="{98DA22FB-CDCA-4A6E-9E21-52F96F2277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874" b="12418"/>
          <a:stretch/>
        </p:blipFill>
        <p:spPr>
          <a:xfrm>
            <a:off x="4446458" y="1516765"/>
            <a:ext cx="2403249" cy="1843482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9206859-3333-4495-BE12-063410F07B6D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875820" y="2750819"/>
            <a:ext cx="764094" cy="248383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432D00EB-3D4B-473D-8041-7885DA4531BD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5539818" y="2710962"/>
            <a:ext cx="100096" cy="252368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4B242613-B4C8-49D7-AF5E-65D31E9DD60D}"/>
              </a:ext>
            </a:extLst>
          </p:cNvPr>
          <p:cNvSpPr txBox="1"/>
          <p:nvPr/>
        </p:nvSpPr>
        <p:spPr>
          <a:xfrm>
            <a:off x="4388241" y="1276429"/>
            <a:ext cx="2506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(0.90 &amp; 0.10) * ~24 cm</a:t>
            </a:r>
          </a:p>
        </p:txBody>
      </p:sp>
      <p:pic>
        <p:nvPicPr>
          <p:cNvPr id="1026" name="Picture 2" descr="Fig. 4">
            <a:extLst>
              <a:ext uri="{FF2B5EF4-FFF2-40B4-BE49-F238E27FC236}">
                <a16:creationId xmlns:a16="http://schemas.microsoft.com/office/drawing/2014/main" id="{99B71994-BA6D-4FB6-8DE9-C8BC83469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3"/>
          <a:stretch/>
        </p:blipFill>
        <p:spPr bwMode="auto">
          <a:xfrm>
            <a:off x="7827442" y="2472729"/>
            <a:ext cx="3499465" cy="234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Inhaltsplatzhalter 4">
            <a:extLst>
              <a:ext uri="{FF2B5EF4-FFF2-40B4-BE49-F238E27FC236}">
                <a16:creationId xmlns:a16="http://schemas.microsoft.com/office/drawing/2014/main" id="{68123FC9-79DF-4C1F-ABB1-C64F3FF32F50}"/>
              </a:ext>
            </a:extLst>
          </p:cNvPr>
          <p:cNvSpPr txBox="1">
            <a:spLocks/>
          </p:cNvSpPr>
          <p:nvPr/>
        </p:nvSpPr>
        <p:spPr>
          <a:xfrm>
            <a:off x="3064276" y="6468703"/>
            <a:ext cx="6063448" cy="3892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Vanillacourt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ea., </a:t>
            </a:r>
            <a:r>
              <a:rPr lang="en-US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ExpBrainResearch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2006</a:t>
            </a:r>
          </a:p>
        </p:txBody>
      </p:sp>
    </p:spTree>
    <p:extLst>
      <p:ext uri="{BB962C8B-B14F-4D97-AF65-F5344CB8AC3E}">
        <p14:creationId xmlns:p14="http://schemas.microsoft.com/office/powerpoint/2010/main" val="3435550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403E7C-DECD-4E7C-AD09-D5D4B87834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956" y="2044700"/>
            <a:ext cx="5894703" cy="2387600"/>
          </a:xfrm>
        </p:spPr>
        <p:txBody>
          <a:bodyPr>
            <a:normAutofit/>
          </a:bodyPr>
          <a:lstStyle/>
          <a:p>
            <a:pPr algn="l"/>
            <a:r>
              <a:rPr lang="en-GB" sz="4400" dirty="0" err="1"/>
              <a:t>Vielen</a:t>
            </a:r>
            <a:r>
              <a:rPr lang="en-GB" sz="4400" dirty="0"/>
              <a:t> Dank </a:t>
            </a:r>
            <a:r>
              <a:rPr lang="en-GB" sz="4400" dirty="0" err="1"/>
              <a:t>für</a:t>
            </a:r>
            <a:r>
              <a:rPr lang="en-GB" sz="4400" dirty="0"/>
              <a:t> die </a:t>
            </a:r>
            <a:r>
              <a:rPr lang="en-GB" sz="4400" dirty="0" err="1"/>
              <a:t>Aufmerksamkeit</a:t>
            </a:r>
            <a:endParaRPr lang="en-GB" sz="44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BDA0F6B-DF6E-45E7-BA98-6DE4FF9ED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997" y="1689832"/>
            <a:ext cx="4554601" cy="4434743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2226197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55C7B"/>
      </a:accent1>
      <a:accent2>
        <a:srgbClr val="DA727E"/>
      </a:accent2>
      <a:accent3>
        <a:srgbClr val="FFBC67"/>
      </a:accent3>
      <a:accent4>
        <a:srgbClr val="AC6C82"/>
      </a:accent4>
      <a:accent5>
        <a:srgbClr val="685C79"/>
      </a:accent5>
      <a:accent6>
        <a:srgbClr val="0C718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446</Words>
  <Application>Microsoft Office PowerPoint</Application>
  <PresentationFormat>Breitbild</PresentationFormat>
  <Paragraphs>244</Paragraphs>
  <Slides>13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4" baseType="lpstr">
      <vt:lpstr>Arial</vt:lpstr>
      <vt:lpstr>Calibri</vt:lpstr>
      <vt:lpstr>Calibri Light</vt:lpstr>
      <vt:lpstr>CMU Serif</vt:lpstr>
      <vt:lpstr>Lora</vt:lpstr>
      <vt:lpstr>Lovelo Black</vt:lpstr>
      <vt:lpstr>Open Sans</vt:lpstr>
      <vt:lpstr>Open Sans Light</vt:lpstr>
      <vt:lpstr>Open Sans SemiBold</vt:lpstr>
      <vt:lpstr>Open Sans SemiBold</vt:lpstr>
      <vt:lpstr>Office</vt:lpstr>
      <vt:lpstr>Intention tremor | preliminary results</vt:lpstr>
      <vt:lpstr>Block design</vt:lpstr>
      <vt:lpstr>Trial design</vt:lpstr>
      <vt:lpstr>Experimental setup</vt:lpstr>
      <vt:lpstr>Scale vs power</vt:lpstr>
      <vt:lpstr>PowerPoint-Präsentation</vt:lpstr>
      <vt:lpstr>Pupil data</vt:lpstr>
      <vt:lpstr>Viewing angle</vt:lpstr>
      <vt:lpstr>Vielen Dank für die Aufmerksamkeit</vt:lpstr>
      <vt:lpstr>Intention tremor | preliminary results</vt:lpstr>
      <vt:lpstr>Block design</vt:lpstr>
      <vt:lpstr>Trial design</vt:lpstr>
      <vt:lpstr>Hypotheses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Effect of Age on Event-related Desynchronization in Visuomotor-Task Motor Imagery</dc:title>
  <dc:creator>Julius Welzel</dc:creator>
  <cp:lastModifiedBy>Julius Welzel</cp:lastModifiedBy>
  <cp:revision>215</cp:revision>
  <dcterms:created xsi:type="dcterms:W3CDTF">2019-05-13T19:54:41Z</dcterms:created>
  <dcterms:modified xsi:type="dcterms:W3CDTF">2021-05-15T19:08:01Z</dcterms:modified>
</cp:coreProperties>
</file>